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4630400" cy="82296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pPr>
              <a:defRPr/>
            </a:pPr>
          </a:p>
        </c:rich>
      </c:tx>
      <c:layout/>
      <c:overlay val="0"/>
    </c:title>
    <c:autoTitleDeleted val="0"/>
    <c:plotArea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Market Cap (Billions $)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20</c:v>
                </c:pt>
                <c:pt idx="1">
                  <c:v>75</c:v>
                </c:pt>
                <c:pt idx="2">
                  <c:v>150</c:v>
                </c:pt>
                <c:pt idx="3">
                  <c:v>130</c:v>
                </c:pt>
                <c:pt idx="4">
                  <c:v>160</c:v>
                </c:pt>
                <c:pt idx="5">
                  <c:v>180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0"/>
            <a:ext cx="137160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  <a:latin typeface="Georgia"/>
              </a:defRPr>
            </a:pPr>
            <a:r>
              <a:t>ESPERANTO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840480"/>
            <a:ext cx="137160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00D4AA"/>
                </a:solidFill>
                <a:latin typeface="Georgia"/>
              </a:defRPr>
            </a:pPr>
            <a:r>
              <a:t>The World's Currency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137160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FFFFFF"/>
                </a:solidFill>
                <a:latin typeface="Calibri"/>
              </a:defRPr>
            </a:pPr>
            <a:r>
              <a:t>Series A —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7589520"/>
            <a:ext cx="13716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5A5A6"/>
                </a:solidFill>
                <a:latin typeface="Calibri"/>
              </a:defRPr>
            </a:pPr>
            <a:r>
              <a:t>© Christian Derler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4630400" cy="731520"/>
          </a:xfrm>
          <a:prstGeom prst="rect">
            <a:avLst/>
          </a:prstGeom>
          <a:solidFill>
            <a:srgbClr val="F0F4F8"/>
          </a:solidFill>
          <a:ln>
            <a:solidFill>
              <a:srgbClr val="F0F4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371600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3200" b="1">
                <a:solidFill>
                  <a:srgbClr val="0A1628"/>
                </a:solidFill>
                <a:latin typeface="Georgia"/>
              </a:defRPr>
            </a:pPr>
            <a:r>
              <a:t>Leadership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188720"/>
            <a:ext cx="12801600" cy="3200400"/>
          </a:xfrm>
          <a:prstGeom prst="roundRect">
            <a:avLst/>
          </a:prstGeom>
          <a:solidFill>
            <a:srgbClr val="F0F4F8"/>
          </a:solidFill>
          <a:ln w="25400"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188720"/>
            <a:ext cx="182880" cy="3200400"/>
          </a:xfrm>
          <a:prstGeom prst="rect">
            <a:avLst/>
          </a:prstGeom>
          <a:solidFill>
            <a:srgbClr val="00D4AA"/>
          </a:solidFill>
          <a:ln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463040"/>
            <a:ext cx="121615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0A1628"/>
                </a:solidFill>
                <a:latin typeface="Georgia"/>
              </a:defRPr>
            </a:pPr>
            <a:r>
              <a:t>Christian Derler — Founder &amp; CEO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45920" y="2103120"/>
            <a:ext cx="11887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2C3E50"/>
                </a:solidFill>
                <a:latin typeface="Calibri"/>
              </a:defRPr>
            </a:pPr>
            <a:r>
              <a:t>• Managing Director, BingX EU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5920" y="2560320"/>
            <a:ext cx="11887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2C3E50"/>
                </a:solidFill>
                <a:latin typeface="Calibri"/>
              </a:defRPr>
            </a:pPr>
            <a:r>
              <a:t>• Former Managing Director, KuCoin EU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5920" y="3017520"/>
            <a:ext cx="11887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2C3E50"/>
                </a:solidFill>
                <a:latin typeface="Calibri"/>
              </a:defRPr>
            </a:pPr>
            <a:r>
              <a:t>• Lecturer, FH Joanneum (Banking &amp; Insurance)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754880"/>
            <a:ext cx="12801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i="1">
                <a:solidFill>
                  <a:srgbClr val="00D4AA"/>
                </a:solidFill>
                <a:latin typeface="Calibri"/>
              </a:defRPr>
            </a:pPr>
            <a:r>
              <a:t>Expanding team: CTO, Head of Compliance, Head of BD (Months 3-6)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371600"/>
            <a:ext cx="13716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  <a:latin typeface="Georgia"/>
              </a:defRPr>
            </a:pPr>
            <a:r>
              <a:t>Series 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137160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6000" b="1">
                <a:solidFill>
                  <a:srgbClr val="00D4AA"/>
                </a:solidFill>
                <a:latin typeface="Georgia"/>
              </a:defRPr>
            </a:pPr>
            <a:r>
              <a:t>€2.5M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657600"/>
            <a:ext cx="10972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FFFFFF"/>
                </a:solidFill>
                <a:latin typeface="Calibri"/>
              </a:defRPr>
            </a:pPr>
            <a:r>
              <a:t>40% — Technology &amp; Infrastructure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4114800"/>
            <a:ext cx="10972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FFFFFF"/>
                </a:solidFill>
                <a:latin typeface="Calibri"/>
              </a:defRPr>
            </a:pPr>
            <a:r>
              <a:t>25% — Regulatory &amp; Legal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4572000"/>
            <a:ext cx="10972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FFFFFF"/>
                </a:solidFill>
                <a:latin typeface="Calibri"/>
              </a:defRPr>
            </a:pPr>
            <a:r>
              <a:t>20% — Team &amp; Operations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5029200"/>
            <a:ext cx="10972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FFFFFF"/>
                </a:solidFill>
                <a:latin typeface="Calibri"/>
              </a:defRPr>
            </a:pPr>
            <a:r>
              <a:t>15% — Liquidity Bootstrap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675120"/>
            <a:ext cx="13716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i="1">
                <a:solidFill>
                  <a:srgbClr val="00D4AA"/>
                </a:solidFill>
                <a:latin typeface="Georgia"/>
              </a:defRPr>
            </a:pPr>
            <a:r>
              <a:t>Target: €50M AUM within 18 months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0"/>
            <a:ext cx="13716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  <a:latin typeface="Georgia"/>
              </a:defRPr>
            </a:pPr>
            <a:r>
              <a:t>ESPERANTO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749039"/>
            <a:ext cx="13716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>
                <a:solidFill>
                  <a:srgbClr val="00D4AA"/>
                </a:solidFill>
                <a:latin typeface="Georgia"/>
              </a:defRPr>
            </a:pPr>
            <a:r>
              <a:t>The fairest unit of value in the world.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754880"/>
            <a:ext cx="137160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FFFFFF"/>
                </a:solidFill>
                <a:latin typeface="Calibri"/>
              </a:defRPr>
            </a:pPr>
            <a:r>
              <a:t>office@mich.company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7589520"/>
            <a:ext cx="13716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5A5A6"/>
                </a:solidFill>
                <a:latin typeface="Calibri"/>
              </a:defRPr>
            </a:pPr>
            <a:r>
              <a:t>© Christian Derler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4630400" cy="731520"/>
          </a:xfrm>
          <a:prstGeom prst="rect">
            <a:avLst/>
          </a:prstGeom>
          <a:solidFill>
            <a:srgbClr val="F0F4F8"/>
          </a:solidFill>
          <a:ln>
            <a:solidFill>
              <a:srgbClr val="F0F4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371600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3600" b="1">
                <a:solidFill>
                  <a:srgbClr val="0A1628"/>
                </a:solidFill>
                <a:latin typeface="Georgia"/>
              </a:defRPr>
            </a:pPr>
            <a:r>
              <a:t>Global Payments Are Broken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371600"/>
            <a:ext cx="4023360" cy="5029200"/>
          </a:xfrm>
          <a:prstGeom prst="roundRect">
            <a:avLst/>
          </a:prstGeom>
          <a:solidFill>
            <a:srgbClr val="F0F4F8"/>
          </a:solidFill>
          <a:ln w="25400"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3657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00D4AA"/>
                </a:solidFill>
                <a:latin typeface="Georgia"/>
              </a:defRPr>
            </a:pPr>
            <a:r>
              <a:t>$7.5T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291840"/>
            <a:ext cx="3657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defRPr sz="1400">
                <a:solidFill>
                  <a:srgbClr val="2C3E50"/>
                </a:solidFill>
                <a:latin typeface="Calibri"/>
              </a:defRPr>
            </a:pPr>
            <a:r>
              <a:t>Daily FX volume wasted</a:t>
            </a:r>
            <a:br/>
            <a:r>
              <a:t>on conversion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120640" y="1371600"/>
            <a:ext cx="4023360" cy="5029200"/>
          </a:xfrm>
          <a:prstGeom prst="roundRect">
            <a:avLst/>
          </a:prstGeom>
          <a:solidFill>
            <a:srgbClr val="F0F4F8"/>
          </a:solidFill>
          <a:ln w="25400"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0" y="2011680"/>
            <a:ext cx="3657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00D4AA"/>
                </a:solidFill>
                <a:latin typeface="Georgia"/>
              </a:defRPr>
            </a:pPr>
            <a:r>
              <a:t>85%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03520" y="3291840"/>
            <a:ext cx="3657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defRPr sz="1400">
                <a:solidFill>
                  <a:srgbClr val="2C3E50"/>
                </a:solidFill>
                <a:latin typeface="Calibri"/>
              </a:defRPr>
            </a:pPr>
            <a:r>
              <a:t>Stablecoins pegged to</a:t>
            </a:r>
            <a:br/>
            <a:r>
              <a:t>a single currency (USD)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509760" y="1371600"/>
            <a:ext cx="4023360" cy="5029200"/>
          </a:xfrm>
          <a:prstGeom prst="roundRect">
            <a:avLst/>
          </a:prstGeom>
          <a:solidFill>
            <a:srgbClr val="F0F4F8"/>
          </a:solidFill>
          <a:ln w="25400"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92640" y="2011680"/>
            <a:ext cx="3657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00D4AA"/>
                </a:solidFill>
                <a:latin typeface="Georgia"/>
              </a:defRPr>
            </a:pPr>
            <a:r>
              <a:t>3.7B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92640" y="3291840"/>
            <a:ext cx="3657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defRPr sz="1400">
                <a:solidFill>
                  <a:srgbClr val="2C3E50"/>
                </a:solidFill>
                <a:latin typeface="Calibri"/>
              </a:defRPr>
            </a:pPr>
            <a:r>
              <a:t>People in countries</a:t>
            </a:r>
            <a:br/>
            <a:r>
              <a:t>with &gt;10% inflation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6858000"/>
            <a:ext cx="137160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 i="1">
                <a:solidFill>
                  <a:srgbClr val="00D4AA"/>
                </a:solidFill>
                <a:latin typeface="Georgia"/>
              </a:defRPr>
            </a:pPr>
            <a:r>
              <a:t>The world needs a neutral unit of value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4630400" cy="731520"/>
          </a:xfrm>
          <a:prstGeom prst="rect">
            <a:avLst/>
          </a:prstGeom>
          <a:solidFill>
            <a:srgbClr val="F0F4F8"/>
          </a:solidFill>
          <a:ln>
            <a:solidFill>
              <a:srgbClr val="F0F4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371600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3200" b="1">
                <a:solidFill>
                  <a:srgbClr val="0A1628"/>
                </a:solidFill>
                <a:latin typeface="Georgia"/>
              </a:defRPr>
            </a:pPr>
            <a:r>
              <a:t>Esperanto: A Global Purchasing Power Stablecoin</a:t>
            </a:r>
          </a:p>
        </p:txBody>
      </p:sp>
      <p:sp>
        <p:nvSpPr>
          <p:cNvPr id="4" name="Oval 3"/>
          <p:cNvSpPr/>
          <p:nvPr/>
        </p:nvSpPr>
        <p:spPr>
          <a:xfrm>
            <a:off x="640080" y="1371600"/>
            <a:ext cx="2377440" cy="2377440"/>
          </a:xfrm>
          <a:prstGeom prst="ellipse">
            <a:avLst/>
          </a:prstGeom>
          <a:solidFill>
            <a:srgbClr val="00D4AA"/>
          </a:solidFill>
          <a:ln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2011680"/>
            <a:ext cx="23774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  <a:latin typeface="Georgia"/>
              </a:defRPr>
            </a:pPr>
            <a:r>
              <a:t>58%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199" y="3017520"/>
            <a:ext cx="2743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0A1628"/>
                </a:solidFill>
                <a:latin typeface="Georgia"/>
              </a:defRPr>
            </a:pPr>
            <a:r>
              <a:t>CPI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199" y="3566160"/>
            <a:ext cx="27432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2C3E50"/>
                </a:solidFill>
                <a:latin typeface="Calibri"/>
              </a:defRPr>
            </a:pPr>
            <a:r>
              <a:t>Consumer prices</a:t>
            </a:r>
            <a:br/>
            <a:r>
              <a:t>from 30 economies</a:t>
            </a:r>
          </a:p>
        </p:txBody>
      </p:sp>
      <p:sp>
        <p:nvSpPr>
          <p:cNvPr id="8" name="Oval 7"/>
          <p:cNvSpPr/>
          <p:nvPr/>
        </p:nvSpPr>
        <p:spPr>
          <a:xfrm>
            <a:off x="3200400" y="1371600"/>
            <a:ext cx="2377440" cy="2377440"/>
          </a:xfrm>
          <a:prstGeom prst="ellipse">
            <a:avLst/>
          </a:prstGeom>
          <a:solidFill>
            <a:srgbClr val="00D4AA"/>
          </a:solidFill>
          <a:ln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00400" y="2011680"/>
            <a:ext cx="23774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  <a:latin typeface="Georgia"/>
              </a:defRPr>
            </a:pPr>
            <a:r>
              <a:t>10%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17520" y="3017520"/>
            <a:ext cx="2743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0A1628"/>
                </a:solidFill>
                <a:latin typeface="Georgia"/>
              </a:defRPr>
            </a:pPr>
            <a:r>
              <a:t>FX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17520" y="3566160"/>
            <a:ext cx="27432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2C3E50"/>
                </a:solidFill>
                <a:latin typeface="Calibri"/>
              </a:defRPr>
            </a:pPr>
            <a:r>
              <a:t>SDR-like</a:t>
            </a:r>
            <a:br/>
            <a:r>
              <a:t>currency basket</a:t>
            </a:r>
          </a:p>
        </p:txBody>
      </p:sp>
      <p:sp>
        <p:nvSpPr>
          <p:cNvPr id="12" name="Oval 11"/>
          <p:cNvSpPr/>
          <p:nvPr/>
        </p:nvSpPr>
        <p:spPr>
          <a:xfrm>
            <a:off x="5760720" y="1371600"/>
            <a:ext cx="2377440" cy="2377440"/>
          </a:xfrm>
          <a:prstGeom prst="ellipse">
            <a:avLst/>
          </a:prstGeom>
          <a:solidFill>
            <a:srgbClr val="00D4AA"/>
          </a:solidFill>
          <a:ln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760720" y="2011680"/>
            <a:ext cx="23774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  <a:latin typeface="Georgia"/>
              </a:defRPr>
            </a:pPr>
            <a:r>
              <a:t>15%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77840" y="3017520"/>
            <a:ext cx="2743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0A1628"/>
                </a:solidFill>
                <a:latin typeface="Georgia"/>
              </a:defRPr>
            </a:pPr>
            <a:r>
              <a:t>Commodities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77840" y="3566160"/>
            <a:ext cx="27432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2C3E50"/>
                </a:solidFill>
                <a:latin typeface="Calibri"/>
              </a:defRPr>
            </a:pPr>
            <a:r>
              <a:t>Energy, metals,</a:t>
            </a:r>
            <a:br/>
            <a:r>
              <a:t>agriculture</a:t>
            </a:r>
          </a:p>
        </p:txBody>
      </p:sp>
      <p:sp>
        <p:nvSpPr>
          <p:cNvPr id="16" name="Oval 15"/>
          <p:cNvSpPr/>
          <p:nvPr/>
        </p:nvSpPr>
        <p:spPr>
          <a:xfrm>
            <a:off x="8321039" y="1371600"/>
            <a:ext cx="2377440" cy="2377440"/>
          </a:xfrm>
          <a:prstGeom prst="ellipse">
            <a:avLst/>
          </a:prstGeom>
          <a:solidFill>
            <a:srgbClr val="00D4AA"/>
          </a:solidFill>
          <a:ln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321039" y="2011680"/>
            <a:ext cx="23774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  <a:latin typeface="Georgia"/>
              </a:defRPr>
            </a:pPr>
            <a:r>
              <a:t>15%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138159" y="3017520"/>
            <a:ext cx="2743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0A1628"/>
                </a:solidFill>
                <a:latin typeface="Georgia"/>
              </a:defRPr>
            </a:pPr>
            <a:r>
              <a:t>Productivity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138159" y="3566160"/>
            <a:ext cx="27432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2C3E50"/>
                </a:solidFill>
                <a:latin typeface="Calibri"/>
              </a:defRPr>
            </a:pPr>
            <a:r>
              <a:t>GDP per hour</a:t>
            </a:r>
            <a:br/>
            <a:r>
              <a:t>worked</a:t>
            </a:r>
          </a:p>
        </p:txBody>
      </p:sp>
      <p:sp>
        <p:nvSpPr>
          <p:cNvPr id="20" name="Oval 19"/>
          <p:cNvSpPr/>
          <p:nvPr/>
        </p:nvSpPr>
        <p:spPr>
          <a:xfrm>
            <a:off x="10881359" y="1371600"/>
            <a:ext cx="2377440" cy="2377440"/>
          </a:xfrm>
          <a:prstGeom prst="ellipse">
            <a:avLst/>
          </a:prstGeom>
          <a:solidFill>
            <a:srgbClr val="00D4AA"/>
          </a:solidFill>
          <a:ln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881359" y="2011680"/>
            <a:ext cx="23774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  <a:latin typeface="Georgia"/>
              </a:defRPr>
            </a:pPr>
            <a:r>
              <a:t>2%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698480" y="3017520"/>
            <a:ext cx="2743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0A1628"/>
                </a:solidFill>
                <a:latin typeface="Georgia"/>
              </a:defRPr>
            </a:pPr>
            <a:r>
              <a:t>Crypto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698480" y="3566160"/>
            <a:ext cx="27432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2C3E50"/>
                </a:solidFill>
                <a:latin typeface="Calibri"/>
              </a:defRPr>
            </a:pPr>
            <a:r>
              <a:t>Damped digital</a:t>
            </a:r>
            <a:br/>
            <a:r>
              <a:t>asset factor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7040880"/>
            <a:ext cx="1371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i="1">
                <a:solidFill>
                  <a:srgbClr val="00D4AA"/>
                </a:solidFill>
                <a:latin typeface="Calibri"/>
              </a:defRPr>
            </a:pPr>
            <a:r>
              <a:t>One token. Global stability. No single-currency risk.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4630400" cy="731520"/>
          </a:xfrm>
          <a:prstGeom prst="rect">
            <a:avLst/>
          </a:prstGeom>
          <a:solidFill>
            <a:srgbClr val="F0F4F8"/>
          </a:solidFill>
          <a:ln>
            <a:solidFill>
              <a:srgbClr val="F0F4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371600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3200" b="1">
                <a:solidFill>
                  <a:srgbClr val="0A1628"/>
                </a:solidFill>
                <a:latin typeface="Georgia"/>
              </a:defRPr>
            </a:pPr>
            <a:r>
              <a:t>Simple Architecture, Complex Stability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097280" y="1828800"/>
            <a:ext cx="3474720" cy="3200400"/>
          </a:xfrm>
          <a:prstGeom prst="roundRect">
            <a:avLst/>
          </a:prstGeom>
          <a:solidFill>
            <a:srgbClr val="F0F4F8"/>
          </a:solidFill>
          <a:ln w="19050"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514599" y="1371600"/>
            <a:ext cx="640080" cy="640080"/>
          </a:xfrm>
          <a:prstGeom prst="ellipse">
            <a:avLst/>
          </a:prstGeom>
          <a:solidFill>
            <a:srgbClr val="00D4AA"/>
          </a:solidFill>
          <a:ln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514599" y="1371600"/>
            <a:ext cx="640080" cy="64008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  <a:latin typeface="Georgia"/>
              </a:defRPr>
            </a:pPr>
            <a: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0160" y="2194560"/>
            <a:ext cx="3108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0A1628"/>
                </a:solidFill>
                <a:latin typeface="Georgia"/>
              </a:defRPr>
            </a:pPr>
            <a:r>
              <a:t>Index Engine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80160" y="2834640"/>
            <a:ext cx="310896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2C3E50"/>
                </a:solidFill>
                <a:latin typeface="Calibri"/>
              </a:defRPr>
            </a:pPr>
            <a:r>
              <a:t>Calculates daily</a:t>
            </a:r>
            <a:br/>
            <a:r>
              <a:t>reference value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394960" y="1828800"/>
            <a:ext cx="3474720" cy="3200400"/>
          </a:xfrm>
          <a:prstGeom prst="roundRect">
            <a:avLst/>
          </a:prstGeom>
          <a:solidFill>
            <a:srgbClr val="F0F4F8"/>
          </a:solidFill>
          <a:ln w="19050"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6812280" y="1371600"/>
            <a:ext cx="640080" cy="640080"/>
          </a:xfrm>
          <a:prstGeom prst="ellipse">
            <a:avLst/>
          </a:prstGeom>
          <a:solidFill>
            <a:srgbClr val="00D4AA"/>
          </a:solidFill>
          <a:ln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12280" y="1371600"/>
            <a:ext cx="640080" cy="64008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  <a:latin typeface="Georgia"/>
              </a:defRPr>
            </a:pPr>
            <a: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77840" y="2194560"/>
            <a:ext cx="3108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0A1628"/>
                </a:solidFill>
                <a:latin typeface="Georgia"/>
              </a:defRPr>
            </a:pPr>
            <a:r>
              <a:t>Oracle Network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77840" y="2834640"/>
            <a:ext cx="310896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2C3E50"/>
                </a:solidFill>
                <a:latin typeface="Calibri"/>
              </a:defRPr>
            </a:pPr>
            <a:r>
              <a:t>Publishes on-chain</a:t>
            </a:r>
            <a:br/>
            <a:r>
              <a:t>(2-of-3 consensus)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692640" y="1828800"/>
            <a:ext cx="3474720" cy="3200400"/>
          </a:xfrm>
          <a:prstGeom prst="roundRect">
            <a:avLst/>
          </a:prstGeom>
          <a:solidFill>
            <a:srgbClr val="F0F4F8"/>
          </a:solidFill>
          <a:ln w="19050"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11109960" y="1371600"/>
            <a:ext cx="640080" cy="640080"/>
          </a:xfrm>
          <a:prstGeom prst="ellipse">
            <a:avLst/>
          </a:prstGeom>
          <a:solidFill>
            <a:srgbClr val="00D4AA"/>
          </a:solidFill>
          <a:ln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1109960" y="1371600"/>
            <a:ext cx="640080" cy="64008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  <a:latin typeface="Georgia"/>
              </a:defRPr>
            </a:pPr>
            <a: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875519" y="2194560"/>
            <a:ext cx="3108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0A1628"/>
                </a:solidFill>
                <a:latin typeface="Georgia"/>
              </a:defRPr>
            </a:pPr>
            <a:r>
              <a:t>ESP Token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875519" y="2834640"/>
            <a:ext cx="310896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2C3E50"/>
                </a:solidFill>
                <a:latin typeface="Calibri"/>
              </a:defRPr>
            </a:pPr>
            <a:r>
              <a:t>Tracks index via</a:t>
            </a:r>
            <a:br/>
            <a:r>
              <a:t>mint/burn mechanics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4663440" y="3291840"/>
            <a:ext cx="640080" cy="457200"/>
          </a:xfrm>
          <a:prstGeom prst="rightArrow">
            <a:avLst/>
          </a:prstGeom>
          <a:solidFill>
            <a:srgbClr val="00D4AA"/>
          </a:solidFill>
          <a:ln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ight Arrow 19"/>
          <p:cNvSpPr/>
          <p:nvPr/>
        </p:nvSpPr>
        <p:spPr>
          <a:xfrm>
            <a:off x="8961120" y="3291840"/>
            <a:ext cx="640080" cy="457200"/>
          </a:xfrm>
          <a:prstGeom prst="rightArrow">
            <a:avLst/>
          </a:prstGeom>
          <a:solidFill>
            <a:srgbClr val="00D4AA"/>
          </a:solidFill>
          <a:ln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4630400" cy="731520"/>
          </a:xfrm>
          <a:prstGeom prst="rect">
            <a:avLst/>
          </a:prstGeom>
          <a:solidFill>
            <a:srgbClr val="F0F4F8"/>
          </a:solidFill>
          <a:ln>
            <a:solidFill>
              <a:srgbClr val="F0F4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371600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3200" b="1">
                <a:solidFill>
                  <a:srgbClr val="0A1628"/>
                </a:solidFill>
                <a:latin typeface="Georgia"/>
              </a:defRPr>
            </a:pPr>
            <a:r>
              <a:t>The Stablecoin Market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05840"/>
            <a:ext cx="5486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200" b="1">
                <a:solidFill>
                  <a:srgbClr val="00D4AA"/>
                </a:solidFill>
                <a:latin typeface="Georgia"/>
              </a:defRPr>
            </a:pPr>
            <a:r>
              <a:t>$180B+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691640"/>
            <a:ext cx="5486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2C3E50"/>
                </a:solidFill>
                <a:latin typeface="Calibri"/>
              </a:defRPr>
            </a:pPr>
            <a:r>
              <a:t>Stablecoin Market Cap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6400800" y="914400"/>
          <a:ext cx="7772400" cy="438912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6583680"/>
            <a:ext cx="13716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i="1">
                <a:solidFill>
                  <a:srgbClr val="2C3E50"/>
                </a:solidFill>
                <a:latin typeface="Calibri"/>
              </a:defRPr>
            </a:pPr>
            <a:r>
              <a:t>ESP targets 3 underserved segments: non-USD treasuries, emerging market users, global trade invoicing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4630400" cy="731520"/>
          </a:xfrm>
          <a:prstGeom prst="rect">
            <a:avLst/>
          </a:prstGeom>
          <a:solidFill>
            <a:srgbClr val="F0F4F8"/>
          </a:solidFill>
          <a:ln>
            <a:solidFill>
              <a:srgbClr val="F0F4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371600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3200" b="1">
                <a:solidFill>
                  <a:srgbClr val="0A1628"/>
                </a:solidFill>
                <a:latin typeface="Georgia"/>
              </a:defRPr>
            </a:pPr>
            <a:r>
              <a:t>Multiple Revenue Streams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188720"/>
            <a:ext cx="3108960" cy="2743200"/>
          </a:xfrm>
          <a:prstGeom prst="roundRect">
            <a:avLst/>
          </a:prstGeom>
          <a:solidFill>
            <a:srgbClr val="F0F4F8"/>
          </a:solidFill>
          <a:ln w="19050"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27432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 b="1">
                <a:solidFill>
                  <a:srgbClr val="0A1628"/>
                </a:solidFill>
                <a:latin typeface="Georgia"/>
              </a:defRPr>
            </a:pPr>
            <a:r>
              <a:t>Mint/Burn Fees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194560"/>
            <a:ext cx="2743200" cy="13716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300">
                <a:solidFill>
                  <a:srgbClr val="2C3E50"/>
                </a:solidFill>
                <a:latin typeface="Calibri"/>
              </a:defRPr>
            </a:pPr>
            <a:r>
              <a:t>5-15 bps per transaction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023360" y="1188720"/>
            <a:ext cx="3108960" cy="2743200"/>
          </a:xfrm>
          <a:prstGeom prst="roundRect">
            <a:avLst/>
          </a:prstGeom>
          <a:solidFill>
            <a:srgbClr val="F0F4F8"/>
          </a:solidFill>
          <a:ln w="19050"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206240" y="1463040"/>
            <a:ext cx="27432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 b="1">
                <a:solidFill>
                  <a:srgbClr val="0A1628"/>
                </a:solidFill>
                <a:latin typeface="Georgia"/>
              </a:defRPr>
            </a:pPr>
            <a:r>
              <a:t>Reserve Yield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06240" y="2194560"/>
            <a:ext cx="2743200" cy="13716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300">
                <a:solidFill>
                  <a:srgbClr val="2C3E50"/>
                </a:solidFill>
                <a:latin typeface="Calibri"/>
              </a:defRPr>
            </a:pPr>
            <a:r>
              <a:t>3-5% on sovereign T-Bills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498079" y="1188720"/>
            <a:ext cx="3108960" cy="2743200"/>
          </a:xfrm>
          <a:prstGeom prst="roundRect">
            <a:avLst/>
          </a:prstGeom>
          <a:solidFill>
            <a:srgbClr val="F0F4F8"/>
          </a:solidFill>
          <a:ln w="19050"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680959" y="1463040"/>
            <a:ext cx="27432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 b="1">
                <a:solidFill>
                  <a:srgbClr val="0A1628"/>
                </a:solidFill>
                <a:latin typeface="Georgia"/>
              </a:defRPr>
            </a:pPr>
            <a:r>
              <a:t>Market Making Spread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80959" y="2194560"/>
            <a:ext cx="2743200" cy="13716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300">
                <a:solidFill>
                  <a:srgbClr val="2C3E50"/>
                </a:solidFill>
                <a:latin typeface="Calibri"/>
              </a:defRPr>
            </a:pPr>
            <a:r>
              <a:t>1-3 bps captured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0972800" y="1188720"/>
            <a:ext cx="3108960" cy="2743200"/>
          </a:xfrm>
          <a:prstGeom prst="roundRect">
            <a:avLst/>
          </a:prstGeom>
          <a:solidFill>
            <a:srgbClr val="F0F4F8"/>
          </a:solidFill>
          <a:ln w="19050"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1155680" y="1463040"/>
            <a:ext cx="27432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 b="1">
                <a:solidFill>
                  <a:srgbClr val="0A1628"/>
                </a:solidFill>
                <a:latin typeface="Georgia"/>
              </a:defRPr>
            </a:pPr>
            <a:r>
              <a:t>Index Licensing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55680" y="2194560"/>
            <a:ext cx="2743200" cy="13716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300">
                <a:solidFill>
                  <a:srgbClr val="2C3E50"/>
                </a:solidFill>
                <a:latin typeface="Calibri"/>
              </a:defRPr>
            </a:pPr>
            <a:r>
              <a:t>Data licensing to institutions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4389120"/>
            <a:ext cx="13716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00D4AA"/>
                </a:solidFill>
                <a:latin typeface="Georgia"/>
              </a:defRPr>
            </a:pPr>
            <a:r>
              <a:t>Projected Year 2 Revenue: €450K–€1.2M at €30M AUM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4630400" cy="731520"/>
          </a:xfrm>
          <a:prstGeom prst="rect">
            <a:avLst/>
          </a:prstGeom>
          <a:solidFill>
            <a:srgbClr val="F0F4F8"/>
          </a:solidFill>
          <a:ln>
            <a:solidFill>
              <a:srgbClr val="F0F4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371600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3200" b="1">
                <a:solidFill>
                  <a:srgbClr val="0A1628"/>
                </a:solidFill>
                <a:latin typeface="Georgia"/>
              </a:defRPr>
            </a:pPr>
            <a:r>
              <a:t>ESP vs. The Market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914400"/>
            <a:ext cx="1828800" cy="411480"/>
          </a:xfrm>
          <a:prstGeom prst="rect">
            <a:avLst/>
          </a:prstGeom>
          <a:solidFill>
            <a:srgbClr val="0A1628"/>
          </a:solidFill>
          <a:ln>
            <a:solidFill>
              <a:srgbClr val="0A16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960120"/>
            <a:ext cx="164592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Calibri"/>
              </a:defRPr>
            </a:pPr>
            <a:r>
              <a:t>Feature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0" y="914400"/>
            <a:ext cx="2011680" cy="411480"/>
          </a:xfrm>
          <a:prstGeom prst="rect">
            <a:avLst/>
          </a:prstGeom>
          <a:solidFill>
            <a:srgbClr val="0A1628"/>
          </a:solidFill>
          <a:ln>
            <a:solidFill>
              <a:srgbClr val="0A16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377440" y="960120"/>
            <a:ext cx="182880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Calibri"/>
              </a:defRPr>
            </a:pPr>
            <a:r>
              <a:t>ESP</a:t>
            </a:r>
          </a:p>
        </p:txBody>
      </p:sp>
      <p:sp>
        <p:nvSpPr>
          <p:cNvPr id="8" name="Rectangle 7"/>
          <p:cNvSpPr/>
          <p:nvPr/>
        </p:nvSpPr>
        <p:spPr>
          <a:xfrm>
            <a:off x="4297680" y="914400"/>
            <a:ext cx="2011680" cy="411480"/>
          </a:xfrm>
          <a:prstGeom prst="rect">
            <a:avLst/>
          </a:prstGeom>
          <a:solidFill>
            <a:srgbClr val="0A1628"/>
          </a:solidFill>
          <a:ln>
            <a:solidFill>
              <a:srgbClr val="0A16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389120" y="960120"/>
            <a:ext cx="182880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Calibri"/>
              </a:defRPr>
            </a:pPr>
            <a:r>
              <a:t>USDC</a:t>
            </a:r>
          </a:p>
        </p:txBody>
      </p:sp>
      <p:sp>
        <p:nvSpPr>
          <p:cNvPr id="10" name="Rectangle 9"/>
          <p:cNvSpPr/>
          <p:nvPr/>
        </p:nvSpPr>
        <p:spPr>
          <a:xfrm>
            <a:off x="6309360" y="914400"/>
            <a:ext cx="2011680" cy="411480"/>
          </a:xfrm>
          <a:prstGeom prst="rect">
            <a:avLst/>
          </a:prstGeom>
          <a:solidFill>
            <a:srgbClr val="0A1628"/>
          </a:solidFill>
          <a:ln>
            <a:solidFill>
              <a:srgbClr val="0A16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0" y="960120"/>
            <a:ext cx="182880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Calibri"/>
              </a:defRPr>
            </a:pPr>
            <a:r>
              <a:t>USDT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321040" y="914400"/>
            <a:ext cx="2011680" cy="411480"/>
          </a:xfrm>
          <a:prstGeom prst="rect">
            <a:avLst/>
          </a:prstGeom>
          <a:solidFill>
            <a:srgbClr val="0A1628"/>
          </a:solidFill>
          <a:ln>
            <a:solidFill>
              <a:srgbClr val="0A16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412480" y="960120"/>
            <a:ext cx="182880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Calibri"/>
              </a:defRPr>
            </a:pPr>
            <a:r>
              <a:t>EUROC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1325880"/>
            <a:ext cx="1828800" cy="411480"/>
          </a:xfrm>
          <a:prstGeom prst="rect">
            <a:avLst/>
          </a:prstGeom>
          <a:solidFill>
            <a:srgbClr val="F0F4F8"/>
          </a:solidFill>
          <a:ln w="6350">
            <a:solidFill>
              <a:srgbClr val="95A5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1371600"/>
            <a:ext cx="164592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Calibri"/>
              </a:defRPr>
            </a:pPr>
            <a:r>
              <a:t>Reference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286000" y="1325880"/>
            <a:ext cx="2011680" cy="411480"/>
          </a:xfrm>
          <a:prstGeom prst="rect">
            <a:avLst/>
          </a:prstGeom>
          <a:solidFill>
            <a:srgbClr val="F0F4F8"/>
          </a:solidFill>
          <a:ln w="6350">
            <a:solidFill>
              <a:srgbClr val="95A5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377440" y="1371600"/>
            <a:ext cx="182880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100" b="1">
                <a:solidFill>
                  <a:srgbClr val="00D4AA"/>
                </a:solidFill>
                <a:latin typeface="Calibri"/>
              </a:defRPr>
            </a:pPr>
            <a:r>
              <a:t>Global basket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297680" y="1325880"/>
            <a:ext cx="2011680" cy="411480"/>
          </a:xfrm>
          <a:prstGeom prst="rect">
            <a:avLst/>
          </a:prstGeom>
          <a:solidFill>
            <a:srgbClr val="F0F4F8"/>
          </a:solidFill>
          <a:ln w="6350">
            <a:solidFill>
              <a:srgbClr val="95A5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389120" y="1371600"/>
            <a:ext cx="182880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Calibri"/>
              </a:defRPr>
            </a:pPr>
            <a:r>
              <a:t>USD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309360" y="1325880"/>
            <a:ext cx="2011680" cy="411480"/>
          </a:xfrm>
          <a:prstGeom prst="rect">
            <a:avLst/>
          </a:prstGeom>
          <a:solidFill>
            <a:srgbClr val="F0F4F8"/>
          </a:solidFill>
          <a:ln w="6350">
            <a:solidFill>
              <a:srgbClr val="95A5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00800" y="1371600"/>
            <a:ext cx="182880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Calibri"/>
              </a:defRPr>
            </a:pPr>
            <a:r>
              <a:t>USD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321040" y="1325880"/>
            <a:ext cx="2011680" cy="411480"/>
          </a:xfrm>
          <a:prstGeom prst="rect">
            <a:avLst/>
          </a:prstGeom>
          <a:solidFill>
            <a:srgbClr val="F0F4F8"/>
          </a:solidFill>
          <a:ln w="6350">
            <a:solidFill>
              <a:srgbClr val="95A5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412480" y="1371600"/>
            <a:ext cx="182880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Calibri"/>
              </a:defRPr>
            </a:pPr>
            <a:r>
              <a:t>EUR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57200" y="1737360"/>
            <a:ext cx="182880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95A5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48640" y="1783080"/>
            <a:ext cx="164592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Calibri"/>
              </a:defRPr>
            </a:pPr>
            <a:r>
              <a:t>Regulation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286000" y="1737360"/>
            <a:ext cx="201168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95A5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2377440" y="1783080"/>
            <a:ext cx="182880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100" b="1">
                <a:solidFill>
                  <a:srgbClr val="00D4AA"/>
                </a:solidFill>
                <a:latin typeface="Calibri"/>
              </a:defRPr>
            </a:pPr>
            <a:r>
              <a:t>MiCAR ART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297680" y="1737360"/>
            <a:ext cx="201168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95A5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389120" y="1783080"/>
            <a:ext cx="182880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Calibri"/>
              </a:defRPr>
            </a:pPr>
            <a:r>
              <a:t>US (limited)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309360" y="1737360"/>
            <a:ext cx="201168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95A5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400800" y="1783080"/>
            <a:ext cx="182880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Calibri"/>
              </a:defRPr>
            </a:pPr>
            <a:r>
              <a:t>Cayman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321040" y="1737360"/>
            <a:ext cx="201168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95A5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412480" y="1783080"/>
            <a:ext cx="182880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Calibri"/>
              </a:defRPr>
            </a:pPr>
            <a:r>
              <a:t>MiCAR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57200" y="2148840"/>
            <a:ext cx="1828800" cy="411480"/>
          </a:xfrm>
          <a:prstGeom prst="rect">
            <a:avLst/>
          </a:prstGeom>
          <a:solidFill>
            <a:srgbClr val="F0F4F8"/>
          </a:solidFill>
          <a:ln w="6350">
            <a:solidFill>
              <a:srgbClr val="95A5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48640" y="2194560"/>
            <a:ext cx="164592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Calibri"/>
              </a:defRPr>
            </a:pPr>
            <a:r>
              <a:t>Purchasing Power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286000" y="2148840"/>
            <a:ext cx="2011680" cy="411480"/>
          </a:xfrm>
          <a:prstGeom prst="rect">
            <a:avLst/>
          </a:prstGeom>
          <a:solidFill>
            <a:srgbClr val="F0F4F8"/>
          </a:solidFill>
          <a:ln w="6350">
            <a:solidFill>
              <a:srgbClr val="95A5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2377440" y="2194560"/>
            <a:ext cx="182880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100" b="1">
                <a:solidFill>
                  <a:srgbClr val="00D4AA"/>
                </a:solidFill>
                <a:latin typeface="Calibri"/>
              </a:defRPr>
            </a:pPr>
            <a:r>
              <a:t>Protected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297680" y="2148840"/>
            <a:ext cx="2011680" cy="411480"/>
          </a:xfrm>
          <a:prstGeom prst="rect">
            <a:avLst/>
          </a:prstGeom>
          <a:solidFill>
            <a:srgbClr val="F0F4F8"/>
          </a:solidFill>
          <a:ln w="6350">
            <a:solidFill>
              <a:srgbClr val="95A5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389120" y="2194560"/>
            <a:ext cx="182880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Calibri"/>
              </a:defRPr>
            </a:pPr>
            <a:r>
              <a:t>USD-dependent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309360" y="2148840"/>
            <a:ext cx="2011680" cy="411480"/>
          </a:xfrm>
          <a:prstGeom prst="rect">
            <a:avLst/>
          </a:prstGeom>
          <a:solidFill>
            <a:srgbClr val="F0F4F8"/>
          </a:solidFill>
          <a:ln w="6350">
            <a:solidFill>
              <a:srgbClr val="95A5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400800" y="2194560"/>
            <a:ext cx="182880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Calibri"/>
              </a:defRPr>
            </a:pPr>
            <a:r>
              <a:t>USD-dependent</a:t>
            </a:r>
          </a:p>
        </p:txBody>
      </p:sp>
      <p:sp>
        <p:nvSpPr>
          <p:cNvPr id="42" name="Rectangle 41"/>
          <p:cNvSpPr/>
          <p:nvPr/>
        </p:nvSpPr>
        <p:spPr>
          <a:xfrm>
            <a:off x="8321040" y="2148840"/>
            <a:ext cx="2011680" cy="411480"/>
          </a:xfrm>
          <a:prstGeom prst="rect">
            <a:avLst/>
          </a:prstGeom>
          <a:solidFill>
            <a:srgbClr val="F0F4F8"/>
          </a:solidFill>
          <a:ln w="6350">
            <a:solidFill>
              <a:srgbClr val="95A5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8412480" y="2194560"/>
            <a:ext cx="182880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Calibri"/>
              </a:defRPr>
            </a:pPr>
            <a:r>
              <a:t>EUR-dependent</a:t>
            </a:r>
          </a:p>
        </p:txBody>
      </p:sp>
      <p:sp>
        <p:nvSpPr>
          <p:cNvPr id="44" name="Rectangle 43"/>
          <p:cNvSpPr/>
          <p:nvPr/>
        </p:nvSpPr>
        <p:spPr>
          <a:xfrm>
            <a:off x="457200" y="2560320"/>
            <a:ext cx="182880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95A5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548640" y="2606040"/>
            <a:ext cx="164592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Calibri"/>
              </a:defRPr>
            </a:pPr>
            <a:r>
              <a:t>Governance</a:t>
            </a:r>
          </a:p>
        </p:txBody>
      </p:sp>
      <p:sp>
        <p:nvSpPr>
          <p:cNvPr id="46" name="Rectangle 45"/>
          <p:cNvSpPr/>
          <p:nvPr/>
        </p:nvSpPr>
        <p:spPr>
          <a:xfrm>
            <a:off x="2286000" y="2560320"/>
            <a:ext cx="201168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95A5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2377440" y="2606040"/>
            <a:ext cx="182880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100" b="1">
                <a:solidFill>
                  <a:srgbClr val="00D4AA"/>
                </a:solidFill>
                <a:latin typeface="Calibri"/>
              </a:defRPr>
            </a:pPr>
            <a:r>
              <a:t>Foundation</a:t>
            </a:r>
          </a:p>
        </p:txBody>
      </p:sp>
      <p:sp>
        <p:nvSpPr>
          <p:cNvPr id="48" name="Rectangle 47"/>
          <p:cNvSpPr/>
          <p:nvPr/>
        </p:nvSpPr>
        <p:spPr>
          <a:xfrm>
            <a:off x="4297680" y="2560320"/>
            <a:ext cx="201168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95A5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4389120" y="2606040"/>
            <a:ext cx="182880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Calibri"/>
              </a:defRPr>
            </a:pPr>
            <a:r>
              <a:t>Corporate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309360" y="2560320"/>
            <a:ext cx="201168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95A5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400800" y="2606040"/>
            <a:ext cx="182880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Calibri"/>
              </a:defRPr>
            </a:pPr>
            <a:r>
              <a:t>Opaque</a:t>
            </a:r>
          </a:p>
        </p:txBody>
      </p:sp>
      <p:sp>
        <p:nvSpPr>
          <p:cNvPr id="52" name="Rectangle 51"/>
          <p:cNvSpPr/>
          <p:nvPr/>
        </p:nvSpPr>
        <p:spPr>
          <a:xfrm>
            <a:off x="8321040" y="2560320"/>
            <a:ext cx="201168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95A5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8412480" y="2606040"/>
            <a:ext cx="182880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Calibri"/>
              </a:defRPr>
            </a:pPr>
            <a:r>
              <a:t>Corporate</a:t>
            </a:r>
          </a:p>
        </p:txBody>
      </p:sp>
      <p:sp>
        <p:nvSpPr>
          <p:cNvPr id="54" name="Rectangle 53"/>
          <p:cNvSpPr/>
          <p:nvPr/>
        </p:nvSpPr>
        <p:spPr>
          <a:xfrm>
            <a:off x="457200" y="2971800"/>
            <a:ext cx="1828800" cy="411480"/>
          </a:xfrm>
          <a:prstGeom prst="rect">
            <a:avLst/>
          </a:prstGeom>
          <a:solidFill>
            <a:srgbClr val="F0F4F8"/>
          </a:solidFill>
          <a:ln w="6350">
            <a:solidFill>
              <a:srgbClr val="95A5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548640" y="3017520"/>
            <a:ext cx="164592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Calibri"/>
              </a:defRPr>
            </a:pPr>
            <a:r>
              <a:t>Transparency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286000" y="2971800"/>
            <a:ext cx="2011680" cy="411480"/>
          </a:xfrm>
          <a:prstGeom prst="rect">
            <a:avLst/>
          </a:prstGeom>
          <a:solidFill>
            <a:srgbClr val="F0F4F8"/>
          </a:solidFill>
          <a:ln w="6350">
            <a:solidFill>
              <a:srgbClr val="95A5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2377440" y="3017520"/>
            <a:ext cx="182880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100" b="1">
                <a:solidFill>
                  <a:srgbClr val="00D4AA"/>
                </a:solidFill>
                <a:latin typeface="Calibri"/>
              </a:defRPr>
            </a:pPr>
            <a:r>
              <a:t>Real-time index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297680" y="2971800"/>
            <a:ext cx="2011680" cy="411480"/>
          </a:xfrm>
          <a:prstGeom prst="rect">
            <a:avLst/>
          </a:prstGeom>
          <a:solidFill>
            <a:srgbClr val="F0F4F8"/>
          </a:solidFill>
          <a:ln w="6350">
            <a:solidFill>
              <a:srgbClr val="95A5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4389120" y="3017520"/>
            <a:ext cx="182880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Calibri"/>
              </a:defRPr>
            </a:pPr>
            <a:r>
              <a:t>Monthly reports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309360" y="2971800"/>
            <a:ext cx="2011680" cy="411480"/>
          </a:xfrm>
          <a:prstGeom prst="rect">
            <a:avLst/>
          </a:prstGeom>
          <a:solidFill>
            <a:srgbClr val="F0F4F8"/>
          </a:solidFill>
          <a:ln w="6350">
            <a:solidFill>
              <a:srgbClr val="95A5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6400800" y="3017520"/>
            <a:ext cx="182880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Calibri"/>
              </a:defRPr>
            </a:pPr>
            <a:r>
              <a:t>Quarterly</a:t>
            </a:r>
          </a:p>
        </p:txBody>
      </p:sp>
      <p:sp>
        <p:nvSpPr>
          <p:cNvPr id="62" name="Rectangle 61"/>
          <p:cNvSpPr/>
          <p:nvPr/>
        </p:nvSpPr>
        <p:spPr>
          <a:xfrm>
            <a:off x="8321040" y="2971800"/>
            <a:ext cx="2011680" cy="411480"/>
          </a:xfrm>
          <a:prstGeom prst="rect">
            <a:avLst/>
          </a:prstGeom>
          <a:solidFill>
            <a:srgbClr val="F0F4F8"/>
          </a:solidFill>
          <a:ln w="6350">
            <a:solidFill>
              <a:srgbClr val="95A5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8412480" y="3017520"/>
            <a:ext cx="182880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Calibri"/>
              </a:defRPr>
            </a:pPr>
            <a:r>
              <a:t>Monthly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4630400" cy="731520"/>
          </a:xfrm>
          <a:prstGeom prst="rect">
            <a:avLst/>
          </a:prstGeom>
          <a:solidFill>
            <a:srgbClr val="F0F4F8"/>
          </a:solidFill>
          <a:ln>
            <a:solidFill>
              <a:srgbClr val="F0F4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371600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3200" b="1">
                <a:solidFill>
                  <a:srgbClr val="0A1628"/>
                </a:solidFill>
                <a:latin typeface="Georgia"/>
              </a:defRPr>
            </a:pPr>
            <a:r>
              <a:t>MiCAR: Our Competitive Advantage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097280"/>
            <a:ext cx="13716000" cy="914400"/>
          </a:xfrm>
          <a:prstGeom prst="roundRect">
            <a:avLst/>
          </a:prstGeom>
          <a:solidFill>
            <a:srgbClr val="0A1628"/>
          </a:solidFill>
          <a:ln>
            <a:solidFill>
              <a:srgbClr val="0A16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188720"/>
            <a:ext cx="13167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1800" b="1">
                <a:solidFill>
                  <a:srgbClr val="00D4AA"/>
                </a:solidFill>
                <a:latin typeface="Georgia"/>
              </a:defRPr>
            </a:pPr>
            <a:r>
              <a:t>First global purchasing power stablecoin with MiCAR ART authorization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2560320"/>
            <a:ext cx="137160" cy="2560320"/>
          </a:xfrm>
          <a:prstGeom prst="rect">
            <a:avLst/>
          </a:prstGeom>
          <a:solidFill>
            <a:srgbClr val="00D4AA"/>
          </a:solidFill>
          <a:ln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2651760"/>
            <a:ext cx="39319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A1628"/>
                </a:solidFill>
                <a:latin typeface="Georgia"/>
              </a:defRPr>
            </a:pPr>
            <a:r>
              <a:t>FMA Austria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3200400"/>
            <a:ext cx="393192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300">
                <a:solidFill>
                  <a:srgbClr val="2C3E50"/>
                </a:solidFill>
                <a:latin typeface="Calibri"/>
              </a:defRPr>
            </a:pPr>
            <a:r>
              <a:t>NCA authorization in progress</a:t>
            </a:r>
          </a:p>
        </p:txBody>
      </p:sp>
      <p:sp>
        <p:nvSpPr>
          <p:cNvPr id="9" name="Rectangle 8"/>
          <p:cNvSpPr/>
          <p:nvPr/>
        </p:nvSpPr>
        <p:spPr>
          <a:xfrm>
            <a:off x="5029200" y="2560320"/>
            <a:ext cx="137160" cy="2560320"/>
          </a:xfrm>
          <a:prstGeom prst="rect">
            <a:avLst/>
          </a:prstGeom>
          <a:solidFill>
            <a:srgbClr val="00D4AA"/>
          </a:solidFill>
          <a:ln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394960" y="2651760"/>
            <a:ext cx="39319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A1628"/>
                </a:solidFill>
                <a:latin typeface="Georgia"/>
              </a:defRPr>
            </a:pPr>
            <a:r>
              <a:t>EU Passporting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94960" y="3200400"/>
            <a:ext cx="393192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300">
                <a:solidFill>
                  <a:srgbClr val="2C3E50"/>
                </a:solidFill>
                <a:latin typeface="Calibri"/>
              </a:defRPr>
            </a:pPr>
            <a:r>
              <a:t>27 member states from Day 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601200" y="2560320"/>
            <a:ext cx="137160" cy="2560320"/>
          </a:xfrm>
          <a:prstGeom prst="rect">
            <a:avLst/>
          </a:prstGeom>
          <a:solidFill>
            <a:srgbClr val="00D4AA"/>
          </a:solidFill>
          <a:ln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966960" y="2651760"/>
            <a:ext cx="39319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A1628"/>
                </a:solidFill>
                <a:latin typeface="Georgia"/>
              </a:defRPr>
            </a:pPr>
            <a:r>
              <a:t>Institutional Trust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966960" y="3200400"/>
            <a:ext cx="393192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300">
                <a:solidFill>
                  <a:srgbClr val="2C3E50"/>
                </a:solidFill>
                <a:latin typeface="Calibri"/>
              </a:defRPr>
            </a:pPr>
            <a:r>
              <a:t>Regulatory compliance as a feature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4630400" cy="731520"/>
          </a:xfrm>
          <a:prstGeom prst="rect">
            <a:avLst/>
          </a:prstGeom>
          <a:solidFill>
            <a:srgbClr val="F0F4F8"/>
          </a:solidFill>
          <a:ln>
            <a:solidFill>
              <a:srgbClr val="F0F4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371600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3200" b="1">
                <a:solidFill>
                  <a:srgbClr val="0A1628"/>
                </a:solidFill>
                <a:latin typeface="Georgia"/>
              </a:defRPr>
            </a:pPr>
            <a:r>
              <a:t>Path to Market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371600"/>
            <a:ext cx="3200400" cy="5029200"/>
          </a:xfrm>
          <a:prstGeom prst="roundRect">
            <a:avLst/>
          </a:prstGeom>
          <a:solidFill>
            <a:srgbClr val="F0F4F8"/>
          </a:solidFill>
          <a:ln w="19050"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645920"/>
            <a:ext cx="283464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 b="1">
                <a:solidFill>
                  <a:srgbClr val="00D4AA"/>
                </a:solidFill>
                <a:latin typeface="Georgia"/>
              </a:defRPr>
            </a:pPr>
            <a:r>
              <a:t>Q1-Q2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286000"/>
            <a:ext cx="283464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200">
                <a:solidFill>
                  <a:srgbClr val="2C3E50"/>
                </a:solidFill>
                <a:latin typeface="Calibri"/>
              </a:defRPr>
            </a:pPr>
            <a:r>
              <a:t>Legal setup, FMA submission, testnet</a:t>
            </a:r>
          </a:p>
        </p:txBody>
      </p:sp>
      <p:sp>
        <p:nvSpPr>
          <p:cNvPr id="7" name="Oval 6"/>
          <p:cNvSpPr/>
          <p:nvPr/>
        </p:nvSpPr>
        <p:spPr>
          <a:xfrm>
            <a:off x="4114800" y="3657600"/>
            <a:ext cx="365760" cy="365760"/>
          </a:xfrm>
          <a:prstGeom prst="ellipse">
            <a:avLst/>
          </a:prstGeom>
          <a:solidFill>
            <a:srgbClr val="00D4AA"/>
          </a:solidFill>
          <a:ln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3840480" y="1371600"/>
            <a:ext cx="3200400" cy="5029200"/>
          </a:xfrm>
          <a:prstGeom prst="roundRect">
            <a:avLst/>
          </a:prstGeom>
          <a:solidFill>
            <a:srgbClr val="F0F4F8"/>
          </a:solidFill>
          <a:ln w="19050"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23360" y="1645920"/>
            <a:ext cx="283464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 b="1">
                <a:solidFill>
                  <a:srgbClr val="00D4AA"/>
                </a:solidFill>
                <a:latin typeface="Georgia"/>
              </a:defRPr>
            </a:pPr>
            <a:r>
              <a:t>Q3 2026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023360" y="2286000"/>
            <a:ext cx="283464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200">
                <a:solidFill>
                  <a:srgbClr val="2C3E50"/>
                </a:solidFill>
                <a:latin typeface="Calibri"/>
              </a:defRPr>
            </a:pPr>
            <a:r>
              <a:t>Guarded mainnet (€5M cap), first CEX listing</a:t>
            </a:r>
          </a:p>
        </p:txBody>
      </p:sp>
      <p:sp>
        <p:nvSpPr>
          <p:cNvPr id="11" name="Oval 10"/>
          <p:cNvSpPr/>
          <p:nvPr/>
        </p:nvSpPr>
        <p:spPr>
          <a:xfrm>
            <a:off x="7223760" y="3657600"/>
            <a:ext cx="365760" cy="365760"/>
          </a:xfrm>
          <a:prstGeom prst="ellipse">
            <a:avLst/>
          </a:prstGeom>
          <a:solidFill>
            <a:srgbClr val="00D4AA"/>
          </a:solidFill>
          <a:ln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6949440" y="1371600"/>
            <a:ext cx="3200400" cy="5029200"/>
          </a:xfrm>
          <a:prstGeom prst="roundRect">
            <a:avLst/>
          </a:prstGeom>
          <a:solidFill>
            <a:srgbClr val="F0F4F8"/>
          </a:solidFill>
          <a:ln w="19050"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132320" y="1645920"/>
            <a:ext cx="283464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 b="1">
                <a:solidFill>
                  <a:srgbClr val="00D4AA"/>
                </a:solidFill>
                <a:latin typeface="Georgia"/>
              </a:defRPr>
            </a:pPr>
            <a:r>
              <a:t>Q4 2026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32320" y="2286000"/>
            <a:ext cx="283464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200">
                <a:solidFill>
                  <a:srgbClr val="2C3E50"/>
                </a:solidFill>
                <a:latin typeface="Calibri"/>
              </a:defRPr>
            </a:pPr>
            <a:r>
              <a:t>DEX pools, DeFi integrations, €20M target</a:t>
            </a:r>
          </a:p>
        </p:txBody>
      </p:sp>
      <p:sp>
        <p:nvSpPr>
          <p:cNvPr id="15" name="Oval 14"/>
          <p:cNvSpPr/>
          <p:nvPr/>
        </p:nvSpPr>
        <p:spPr>
          <a:xfrm>
            <a:off x="10332719" y="3657600"/>
            <a:ext cx="365760" cy="365760"/>
          </a:xfrm>
          <a:prstGeom prst="ellipse">
            <a:avLst/>
          </a:prstGeom>
          <a:solidFill>
            <a:srgbClr val="00D4AA"/>
          </a:solidFill>
          <a:ln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10058400" y="1371600"/>
            <a:ext cx="3200400" cy="5029200"/>
          </a:xfrm>
          <a:prstGeom prst="roundRect">
            <a:avLst/>
          </a:prstGeom>
          <a:solidFill>
            <a:srgbClr val="F0F4F8"/>
          </a:solidFill>
          <a:ln w="19050"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241280" y="1645920"/>
            <a:ext cx="283464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 b="1">
                <a:solidFill>
                  <a:srgbClr val="00D4AA"/>
                </a:solidFill>
                <a:latin typeface="Georgia"/>
              </a:defRPr>
            </a:pPr>
            <a:r>
              <a:t>2027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241280" y="2286000"/>
            <a:ext cx="283464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200">
                <a:solidFill>
                  <a:srgbClr val="2C3E50"/>
                </a:solidFill>
                <a:latin typeface="Calibri"/>
              </a:defRPr>
            </a:pPr>
            <a:r>
              <a:t>Multi-chain, remittance pilots, €50M+ AUM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